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30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5D155-5B6F-4D44-9A65-6AD99E22EDEE}" type="datetimeFigureOut">
              <a:rPr lang="es-ES" smtClean="0"/>
              <a:pPr/>
              <a:t>13/05/2013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06CD2A-97C0-4F70-817B-B0DDDD1D4CB0}" type="slidenum">
              <a:rPr lang="es-ES" smtClean="0"/>
              <a:pPr/>
              <a:t>‹Nº›</a:t>
            </a:fld>
            <a:endParaRPr lang="es-ES"/>
          </a:p>
        </p:txBody>
      </p:sp>
    </p:spTree>
    <p:extLst>
      <p:ext uri="{BB962C8B-B14F-4D97-AF65-F5344CB8AC3E}">
        <p14:creationId xmlns:p14="http://schemas.microsoft.com/office/powerpoint/2010/main" xmlns="" val="7636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906CD2A-97C0-4F70-817B-B0DDDD1D4CB0}"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C2488C-234C-47FD-81D6-4AC26E630EC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E76492C-50B5-4713-8696-35C1C525A8EB}" type="datetimeFigureOut">
              <a:rPr lang="es-ES" smtClean="0"/>
              <a:pPr/>
              <a:t>13/05/2013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82C2488C-234C-47FD-81D6-4AC26E630ECF}"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76492C-50B5-4713-8696-35C1C525A8EB}" type="datetimeFigureOut">
              <a:rPr lang="es-ES" smtClean="0"/>
              <a:pPr/>
              <a:t>13/05/2013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C2488C-234C-47FD-81D6-4AC26E630ECF}"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http://www.laparoscopyhospital.com/role_of_hysteroscopic_metroplasty_files/image010.jpg"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t>HISTEROSALPINGOGRAFIA</a:t>
            </a:r>
            <a:endParaRPr lang="es-PE" dirty="0"/>
          </a:p>
        </p:txBody>
      </p:sp>
      <p:sp>
        <p:nvSpPr>
          <p:cNvPr id="5" name="4 Subtítulo"/>
          <p:cNvSpPr>
            <a:spLocks noGrp="1"/>
          </p:cNvSpPr>
          <p:nvPr>
            <p:ph type="subTitle" idx="1"/>
          </p:nvPr>
        </p:nvSpPr>
        <p:spPr>
          <a:xfrm>
            <a:off x="533400" y="4700736"/>
            <a:ext cx="7854696" cy="1752600"/>
          </a:xfrm>
        </p:spPr>
        <p:txBody>
          <a:bodyPr>
            <a:normAutofit/>
          </a:bodyPr>
          <a:lstStyle/>
          <a:p>
            <a:r>
              <a:rPr lang="en-US" sz="4000" dirty="0" smtClean="0"/>
              <a:t>MR1 JONY SALCEDO REBAZA</a:t>
            </a:r>
            <a:endParaRPr lang="es-PE" sz="4000" dirty="0"/>
          </a:p>
        </p:txBody>
      </p:sp>
    </p:spTree>
    <p:extLst>
      <p:ext uri="{BB962C8B-B14F-4D97-AF65-F5344CB8AC3E}">
        <p14:creationId xmlns:p14="http://schemas.microsoft.com/office/powerpoint/2010/main" xmlns="" val="181406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COMPLICACIONES</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DOLOR : INYECCION, ESPASMO TUBARICO, OBSTRUCCION ORGANICA, DERRAME PERITONEAL- IRRITACION. EXACERBACION DE UNA INFLAMACION PELVICA.</a:t>
            </a:r>
          </a:p>
          <a:p>
            <a:r>
              <a:rPr lang="es-ES" dirty="0" smtClean="0"/>
              <a:t>INFECCION PELVICA (EXACERBACION) 0.25 – 2%.</a:t>
            </a:r>
          </a:p>
          <a:p>
            <a:r>
              <a:rPr lang="es-ES" dirty="0" smtClean="0"/>
              <a:t>HEMORRAGIA – SUGIERE POLIPO O CARCINOMA ENDOMETRIAL.</a:t>
            </a:r>
          </a:p>
          <a:p>
            <a:r>
              <a:rPr lang="es-ES" dirty="0" smtClean="0"/>
              <a:t>PERFORACION UTERINA, DESGARRO CERVICAL.</a:t>
            </a:r>
          </a:p>
          <a:p>
            <a:r>
              <a:rPr lang="es-ES" dirty="0" smtClean="0"/>
              <a:t>REACCIONES ALERGICAS : EDEMA LARINGEO</a:t>
            </a:r>
          </a:p>
          <a:p>
            <a:r>
              <a:rPr lang="es-ES" dirty="0" smtClean="0"/>
              <a:t>CRISIS VASOVAGALES.</a:t>
            </a:r>
          </a:p>
          <a:p>
            <a:r>
              <a:rPr lang="es-ES" dirty="0" smtClean="0"/>
              <a:t>INTRAVASACION VENOSA : 0.6 – 3.7% POR TX DE ENDOMETRIO (EXTREMO DE LA CANULA), ANOMALIAS UTERINAS COMO LA TBC, CARCINOMA, HIPOPLASIA Y FIBROMAS Y LA OBSTRUCCION TUBARICA CON AUMENTO DE PRESION EN LA CAVIDAD UTERINA. </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RELACION CON OTRAS TECNICAS</a:t>
            </a:r>
            <a:endParaRPr lang="es-ES" dirty="0"/>
          </a:p>
        </p:txBody>
      </p:sp>
      <p:sp>
        <p:nvSpPr>
          <p:cNvPr id="3" name="2 Marcador de contenido"/>
          <p:cNvSpPr>
            <a:spLocks noGrp="1"/>
          </p:cNvSpPr>
          <p:nvPr>
            <p:ph idx="1"/>
          </p:nvPr>
        </p:nvSpPr>
        <p:spPr/>
        <p:txBody>
          <a:bodyPr/>
          <a:lstStyle/>
          <a:p>
            <a:r>
              <a:rPr lang="es-ES" dirty="0" smtClean="0"/>
              <a:t>COMPARACION DE LA LAPAROSCOPIA E HSG</a:t>
            </a:r>
          </a:p>
          <a:p>
            <a:pPr>
              <a:buNone/>
            </a:pPr>
            <a:r>
              <a:rPr lang="es-ES" dirty="0" smtClean="0"/>
              <a:t>_ PERMEABILIDAD TUBARICA : 70 – 76%</a:t>
            </a:r>
          </a:p>
          <a:p>
            <a:pPr>
              <a:buNone/>
            </a:pPr>
            <a:r>
              <a:rPr lang="es-ES" dirty="0" smtClean="0"/>
              <a:t>_ ADHERENCIAS PERITUBULARES: 97%</a:t>
            </a:r>
          </a:p>
          <a:p>
            <a:pPr>
              <a:buNone/>
            </a:pPr>
            <a:r>
              <a:rPr lang="es-ES" dirty="0" smtClean="0"/>
              <a:t>_ HIDROSALPINX : 91%</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
            </a:r>
            <a:br>
              <a:rPr lang="es-ES" dirty="0" smtClean="0"/>
            </a:br>
            <a:endParaRPr lang="es-ES" dirty="0"/>
          </a:p>
        </p:txBody>
      </p:sp>
      <p:sp>
        <p:nvSpPr>
          <p:cNvPr id="5" name="4 Marcador de contenido"/>
          <p:cNvSpPr>
            <a:spLocks noGrp="1"/>
          </p:cNvSpPr>
          <p:nvPr>
            <p:ph idx="1"/>
          </p:nvPr>
        </p:nvSpPr>
        <p:spPr>
          <a:xfrm>
            <a:off x="457200" y="928670"/>
            <a:ext cx="8229600" cy="4525963"/>
          </a:xfrm>
        </p:spPr>
        <p:txBody>
          <a:bodyPr/>
          <a:lstStyle/>
          <a:p>
            <a:r>
              <a:rPr lang="es-ES" dirty="0" smtClean="0"/>
              <a:t>LA HSG NO ESTA INDICADA PARA LOCALIZAR DIU.</a:t>
            </a:r>
          </a:p>
          <a:p>
            <a:r>
              <a:rPr lang="es-ES" dirty="0" smtClean="0"/>
              <a:t>LA ECOGRAFIA ES EL MEDIO DIAGNOSTICO DE PRIMER ORDEN. LOCALIZA EL DIU; SI NO ESTA EN CAVIDAD UTERINA SE EFECTIVA UNA RX DE PELVIS Y ABDOMINAL INFERIOR PARA CONFIRMAR SU LOCALIZACION EXTRAUTERINA.</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785786" y="571480"/>
            <a:ext cx="721523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Limitaciones de la </a:t>
            </a:r>
            <a:r>
              <a:rPr kumimoji="0" lang="es-ES" sz="2400" b="0"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histerosalpingografía</a:t>
            </a:r>
            <a:endParaRPr kumimoji="0" lang="es-ES" sz="2400" b="0" i="0" u="none" strike="noStrike" cap="none" normalizeH="0" baseline="0" dirty="0" smtClean="0">
              <a:ln>
                <a:noFill/>
              </a:ln>
              <a:solidFill>
                <a:schemeClr val="tx1"/>
              </a:solidFill>
              <a:effectLst/>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2400" b="0" i="0" u="none" strike="noStrike" cap="none" normalizeH="0" baseline="0" dirty="0" smtClean="0">
              <a:ln>
                <a:noFill/>
              </a:ln>
              <a:solidFill>
                <a:schemeClr val="tx1"/>
              </a:solidFill>
              <a:effectLst/>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La HSG como toda técnica también tiene sus propias limitaciones de las que tenemos que tener en </a:t>
            </a:r>
            <a:r>
              <a:rPr kumimoji="0" lang="es-ES" sz="24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cuentar</a:t>
            </a:r>
            <a:r>
              <a:rPr kumimoji="0" lang="es-E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Con esta técnica sólo visualizamos el interior del útero y de las trompas de Falopio. De esto se deduce que las anormalidades de los ovarios, la pared del útero y otras estructuras pélvicas no podemos estudiarlas con la HSG. Los problemas de infertilidad pueden surgir a raíz de causas no evaluadas por la HSG, que incluyen entre otros, conteo anormal o bajo de espermatozoides o incapacidad de un óvulo fertilizado para implantarse en el útero.</a:t>
            </a:r>
            <a:endParaRPr kumimoji="0" lang="es-ES" sz="2400" b="0" i="0" u="none" strike="noStrike" cap="none" normalizeH="0" baseline="0" dirty="0" smtClean="0">
              <a:ln>
                <a:noFill/>
              </a:ln>
              <a:solidFill>
                <a:schemeClr val="tx1"/>
              </a:solidFill>
              <a:effectLst/>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histero imagenes\segunda parte\diapositiva1_copy184.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I:\histero imagenes\segunda parte\hsg_normal.jpg"/>
          <p:cNvPicPr>
            <a:picLocks noChangeAspect="1" noChangeArrowheads="1"/>
          </p:cNvPicPr>
          <p:nvPr/>
        </p:nvPicPr>
        <p:blipFill>
          <a:blip r:embed="rId2" cstate="print"/>
          <a:srcRect/>
          <a:stretch>
            <a:fillRect/>
          </a:stretch>
        </p:blipFill>
        <p:spPr bwMode="auto">
          <a:xfrm>
            <a:off x="2000232" y="357166"/>
            <a:ext cx="5357850" cy="621951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histero imagenes\segunda parte\hsg_normal_2.jpg"/>
          <p:cNvPicPr>
            <a:picLocks noChangeAspect="1" noChangeArrowheads="1"/>
          </p:cNvPicPr>
          <p:nvPr/>
        </p:nvPicPr>
        <p:blipFill>
          <a:blip r:embed="rId2" cstate="print"/>
          <a:srcRect/>
          <a:stretch>
            <a:fillRect/>
          </a:stretch>
        </p:blipFill>
        <p:spPr bwMode="auto">
          <a:xfrm>
            <a:off x="2000232" y="285728"/>
            <a:ext cx="5266618" cy="61136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histero imagenes\segunda parte\img_5536.jpg"/>
          <p:cNvPicPr>
            <a:picLocks noChangeAspect="1" noChangeArrowheads="1"/>
          </p:cNvPicPr>
          <p:nvPr/>
        </p:nvPicPr>
        <p:blipFill>
          <a:blip r:embed="rId2" cstate="print"/>
          <a:srcRect/>
          <a:stretch>
            <a:fillRect/>
          </a:stretch>
        </p:blipFill>
        <p:spPr bwMode="auto">
          <a:xfrm>
            <a:off x="922631" y="714356"/>
            <a:ext cx="7721335" cy="51435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histero imagenes\segunda parte\img_5353_copy1.jpg"/>
          <p:cNvPicPr>
            <a:picLocks noChangeAspect="1" noChangeArrowheads="1"/>
          </p:cNvPicPr>
          <p:nvPr/>
        </p:nvPicPr>
        <p:blipFill>
          <a:blip r:embed="rId2" cstate="print"/>
          <a:srcRect/>
          <a:stretch>
            <a:fillRect/>
          </a:stretch>
        </p:blipFill>
        <p:spPr bwMode="auto">
          <a:xfrm>
            <a:off x="928662" y="642918"/>
            <a:ext cx="7721334" cy="51435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histero imagenes\segunda parte\img_5379.jpg"/>
          <p:cNvPicPr>
            <a:picLocks noChangeAspect="1" noChangeArrowheads="1"/>
          </p:cNvPicPr>
          <p:nvPr/>
        </p:nvPicPr>
        <p:blipFill>
          <a:blip r:embed="rId2" cstate="print"/>
          <a:srcRect/>
          <a:stretch>
            <a:fillRect/>
          </a:stretch>
        </p:blipFill>
        <p:spPr bwMode="auto">
          <a:xfrm>
            <a:off x="762000" y="890588"/>
            <a:ext cx="7620000" cy="5076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HISTEROSALPINGOGRAFIA</a:t>
            </a:r>
            <a:endParaRPr lang="es-ES" dirty="0"/>
          </a:p>
        </p:txBody>
      </p:sp>
      <p:sp>
        <p:nvSpPr>
          <p:cNvPr id="3" name="2 Marcador de contenido"/>
          <p:cNvSpPr>
            <a:spLocks noGrp="1"/>
          </p:cNvSpPr>
          <p:nvPr>
            <p:ph idx="1"/>
          </p:nvPr>
        </p:nvSpPr>
        <p:spPr/>
        <p:txBody>
          <a:bodyPr>
            <a:normAutofit/>
          </a:bodyPr>
          <a:lstStyle/>
          <a:p>
            <a:r>
              <a:rPr lang="es-ES" dirty="0" smtClean="0"/>
              <a:t>El estudio de infertilidad femenina implica practicar una </a:t>
            </a:r>
            <a:r>
              <a:rPr lang="es-ES" dirty="0" err="1" smtClean="0"/>
              <a:t>histerosalpingografía</a:t>
            </a:r>
            <a:r>
              <a:rPr lang="es-ES" dirty="0" smtClean="0"/>
              <a:t> (HSG) para valoración de la permeabilidad de las trompas de Falopio principalmente. Una vez visto que el estudio es normal, la infertilidad se debe orientar por otro tipo de causa, debiéndose realizar otros estudios (ecografía, resonancia magnética...). </a:t>
            </a:r>
          </a:p>
          <a:p>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histero imagenes\segunda parte\img_5398.jpg"/>
          <p:cNvPicPr>
            <a:picLocks noChangeAspect="1" noChangeArrowheads="1"/>
          </p:cNvPicPr>
          <p:nvPr/>
        </p:nvPicPr>
        <p:blipFill>
          <a:blip r:embed="rId2" cstate="print"/>
          <a:srcRect/>
          <a:stretch>
            <a:fillRect/>
          </a:stretch>
        </p:blipFill>
        <p:spPr bwMode="auto">
          <a:xfrm>
            <a:off x="708150" y="642918"/>
            <a:ext cx="7935816" cy="521497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histero imagenes\segunda parte\img_5399_copy1.jpg"/>
          <p:cNvPicPr>
            <a:picLocks noChangeAspect="1" noChangeArrowheads="1"/>
          </p:cNvPicPr>
          <p:nvPr/>
        </p:nvPicPr>
        <p:blipFill>
          <a:blip r:embed="rId2" cstate="print"/>
          <a:srcRect/>
          <a:stretch>
            <a:fillRect/>
          </a:stretch>
        </p:blipFill>
        <p:spPr bwMode="auto">
          <a:xfrm>
            <a:off x="592639" y="589339"/>
            <a:ext cx="8122765" cy="548286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histero imagenes\segunda parte\img_5411_copy1.jpg"/>
          <p:cNvPicPr>
            <a:picLocks noChangeAspect="1" noChangeArrowheads="1"/>
          </p:cNvPicPr>
          <p:nvPr/>
        </p:nvPicPr>
        <p:blipFill>
          <a:blip r:embed="rId2" cstate="print"/>
          <a:srcRect/>
          <a:stretch>
            <a:fillRect/>
          </a:stretch>
        </p:blipFill>
        <p:spPr bwMode="auto">
          <a:xfrm>
            <a:off x="783292" y="428604"/>
            <a:ext cx="7646360" cy="578647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histero imagenes\segunda parte\img_5412.jpg"/>
          <p:cNvPicPr>
            <a:picLocks noChangeAspect="1" noChangeArrowheads="1"/>
          </p:cNvPicPr>
          <p:nvPr/>
        </p:nvPicPr>
        <p:blipFill>
          <a:blip r:embed="rId2" cstate="print"/>
          <a:srcRect/>
          <a:stretch>
            <a:fillRect/>
          </a:stretch>
        </p:blipFill>
        <p:spPr bwMode="auto">
          <a:xfrm>
            <a:off x="422063" y="428604"/>
            <a:ext cx="8364779" cy="557216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histero imagenes\segunda parte\img_5475_copy1.jpg"/>
          <p:cNvPicPr>
            <a:picLocks noChangeAspect="1" noChangeArrowheads="1"/>
          </p:cNvPicPr>
          <p:nvPr/>
        </p:nvPicPr>
        <p:blipFill>
          <a:blip r:embed="rId2" cstate="print"/>
          <a:srcRect/>
          <a:stretch>
            <a:fillRect/>
          </a:stretch>
        </p:blipFill>
        <p:spPr bwMode="auto">
          <a:xfrm>
            <a:off x="428596" y="571480"/>
            <a:ext cx="8364779" cy="55721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histero imagenes\segunda parte\img_5523.jpg"/>
          <p:cNvPicPr>
            <a:picLocks noChangeAspect="1" noChangeArrowheads="1"/>
          </p:cNvPicPr>
          <p:nvPr/>
        </p:nvPicPr>
        <p:blipFill>
          <a:blip r:embed="rId2" cstate="print"/>
          <a:srcRect/>
          <a:stretch>
            <a:fillRect/>
          </a:stretch>
        </p:blipFill>
        <p:spPr bwMode="auto">
          <a:xfrm>
            <a:off x="725423" y="928670"/>
            <a:ext cx="8061419" cy="492922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histero imagenes\segunda parte\img_5534_copy1.jpg"/>
          <p:cNvPicPr>
            <a:picLocks noChangeAspect="1" noChangeArrowheads="1"/>
          </p:cNvPicPr>
          <p:nvPr/>
        </p:nvPicPr>
        <p:blipFill>
          <a:blip r:embed="rId2" cstate="print"/>
          <a:srcRect/>
          <a:stretch>
            <a:fillRect/>
          </a:stretch>
        </p:blipFill>
        <p:spPr bwMode="auto">
          <a:xfrm>
            <a:off x="529303" y="571480"/>
            <a:ext cx="8257539" cy="55007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histero imagenes\segunda parte\img_5543.jpg"/>
          <p:cNvPicPr>
            <a:picLocks noChangeAspect="1" noChangeArrowheads="1"/>
          </p:cNvPicPr>
          <p:nvPr/>
        </p:nvPicPr>
        <p:blipFill>
          <a:blip r:embed="rId2" cstate="print"/>
          <a:srcRect/>
          <a:stretch>
            <a:fillRect/>
          </a:stretch>
        </p:blipFill>
        <p:spPr bwMode="auto">
          <a:xfrm>
            <a:off x="350457" y="642918"/>
            <a:ext cx="8579261" cy="571504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histero imagenes\segunda parte\miomas2.jpg"/>
          <p:cNvPicPr>
            <a:picLocks noChangeAspect="1" noChangeArrowheads="1"/>
          </p:cNvPicPr>
          <p:nvPr/>
        </p:nvPicPr>
        <p:blipFill>
          <a:blip r:embed="rId2" cstate="print"/>
          <a:srcRect/>
          <a:stretch>
            <a:fillRect/>
          </a:stretch>
        </p:blipFill>
        <p:spPr bwMode="auto">
          <a:xfrm>
            <a:off x="785786" y="441188"/>
            <a:ext cx="7500990" cy="605964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histero imagenes\segunda parte\polipo.jpg"/>
          <p:cNvPicPr>
            <a:picLocks noChangeAspect="1" noChangeArrowheads="1"/>
          </p:cNvPicPr>
          <p:nvPr/>
        </p:nvPicPr>
        <p:blipFill>
          <a:blip r:embed="rId2" cstate="print"/>
          <a:srcRect/>
          <a:stretch>
            <a:fillRect/>
          </a:stretch>
        </p:blipFill>
        <p:spPr bwMode="auto">
          <a:xfrm>
            <a:off x="1142976" y="214290"/>
            <a:ext cx="7072362" cy="638536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690"/>
            <a:ext cx="8229600" cy="1143000"/>
          </a:xfrm>
        </p:spPr>
        <p:txBody>
          <a:bodyPr/>
          <a:lstStyle/>
          <a:p>
            <a:r>
              <a:rPr lang="es-ES" dirty="0" smtClean="0"/>
              <a:t>INDICACIONES</a:t>
            </a:r>
            <a:endParaRPr lang="es-ES" dirty="0"/>
          </a:p>
        </p:txBody>
      </p:sp>
      <p:sp>
        <p:nvSpPr>
          <p:cNvPr id="3" name="2 Marcador de contenido"/>
          <p:cNvSpPr>
            <a:spLocks noGrp="1"/>
          </p:cNvSpPr>
          <p:nvPr>
            <p:ph idx="1"/>
          </p:nvPr>
        </p:nvSpPr>
        <p:spPr>
          <a:xfrm>
            <a:off x="457200" y="1498427"/>
            <a:ext cx="8229600" cy="4389437"/>
          </a:xfrm>
        </p:spPr>
        <p:txBody>
          <a:bodyPr>
            <a:normAutofit fontScale="92500" lnSpcReduction="10000"/>
          </a:bodyPr>
          <a:lstStyle/>
          <a:p>
            <a:r>
              <a:rPr lang="es-ES" dirty="0" smtClean="0"/>
              <a:t>ESTERILIDAD : </a:t>
            </a:r>
          </a:p>
          <a:p>
            <a:pPr>
              <a:buNone/>
            </a:pPr>
            <a:r>
              <a:rPr lang="es-ES" dirty="0" smtClean="0"/>
              <a:t>_ MALFORMACION UTERINA – I. PRIMARIA</a:t>
            </a:r>
          </a:p>
          <a:p>
            <a:pPr>
              <a:buNone/>
            </a:pPr>
            <a:r>
              <a:rPr lang="es-ES" dirty="0" smtClean="0"/>
              <a:t>_ OCLUSION TUBARICA – I. SECUNDARIA</a:t>
            </a:r>
          </a:p>
          <a:p>
            <a:r>
              <a:rPr lang="es-ES" dirty="0" smtClean="0"/>
              <a:t>ABORTO RECURRENTE :</a:t>
            </a:r>
          </a:p>
          <a:p>
            <a:pPr>
              <a:buNone/>
            </a:pPr>
            <a:r>
              <a:rPr lang="es-ES" dirty="0" smtClean="0"/>
              <a:t>_ INSUFICIENCIA CERVICAL O ITSMICA – ORIFICIO CERVICAL INTERNO MAYOR DE 6MM.</a:t>
            </a:r>
          </a:p>
          <a:p>
            <a:r>
              <a:rPr lang="es-ES" dirty="0" smtClean="0"/>
              <a:t>HEMORRAGIA UTERINA ANORMAL</a:t>
            </a:r>
          </a:p>
          <a:p>
            <a:pPr>
              <a:buNone/>
            </a:pPr>
            <a:r>
              <a:rPr lang="es-ES" dirty="0" smtClean="0"/>
              <a:t>_ FIBROMAS, POLIPOS ENDOMETRIALES, ADENOMIOSIS, HIPERPLASIA QUISTICA DE ENDOMETRIO.</a:t>
            </a:r>
          </a:p>
          <a:p>
            <a:pPr>
              <a:buNone/>
            </a:pPr>
            <a:r>
              <a:rPr lang="es-ES" dirty="0" smtClean="0"/>
              <a:t>_ TECNICA QUE COMPLEMENTA EL LEGRADO DX.</a:t>
            </a:r>
          </a:p>
          <a:p>
            <a:pPr>
              <a:buNone/>
            </a:pPr>
            <a:endParaRPr lang="es-E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histero imagenes\segunda parte\post_miomectomia2_copy1.jpg"/>
          <p:cNvPicPr>
            <a:picLocks noChangeAspect="1" noChangeArrowheads="1"/>
          </p:cNvPicPr>
          <p:nvPr/>
        </p:nvPicPr>
        <p:blipFill>
          <a:blip r:embed="rId2" cstate="print"/>
          <a:srcRect/>
          <a:stretch>
            <a:fillRect/>
          </a:stretch>
        </p:blipFill>
        <p:spPr bwMode="auto">
          <a:xfrm>
            <a:off x="1142976" y="164179"/>
            <a:ext cx="7143800" cy="655096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histero imagenes\segunda parte\utero_septado2.jpg"/>
          <p:cNvPicPr>
            <a:picLocks noChangeAspect="1" noChangeArrowheads="1"/>
          </p:cNvPicPr>
          <p:nvPr/>
        </p:nvPicPr>
        <p:blipFill>
          <a:blip r:embed="rId2" cstate="print"/>
          <a:srcRect/>
          <a:stretch>
            <a:fillRect/>
          </a:stretch>
        </p:blipFill>
        <p:spPr bwMode="auto">
          <a:xfrm>
            <a:off x="1785919" y="277413"/>
            <a:ext cx="5429287" cy="622342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histero imagenes\segunda parte\uteroarcuato3.jpg"/>
          <p:cNvPicPr>
            <a:picLocks noChangeAspect="1" noChangeArrowheads="1"/>
          </p:cNvPicPr>
          <p:nvPr/>
        </p:nvPicPr>
        <p:blipFill>
          <a:blip r:embed="rId2" cstate="print"/>
          <a:srcRect/>
          <a:stretch>
            <a:fillRect/>
          </a:stretch>
        </p:blipFill>
        <p:spPr bwMode="auto">
          <a:xfrm>
            <a:off x="1357290" y="269834"/>
            <a:ext cx="6643734" cy="630243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histero imagenes\segunda parte\diapositiva2_copy77.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histero imagenes\segunda parte\diapositiva3_copy61.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histero imagenes\segunda parte\diapositiva4_copy70.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histero imagenes\segunda parte\diapositiva5_copy59.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histero imagenes\segunda parte\diapositiva6_copy50.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histero imagenes\segunda parte\diapositiva7_copy49.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histero imagenes\segunda parte\diapositiva8_copy53.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6037"/>
            <a:ext cx="8229600" cy="5614916"/>
          </a:xfrm>
        </p:spPr>
        <p:txBody>
          <a:bodyPr>
            <a:normAutofit/>
          </a:bodyPr>
          <a:lstStyle/>
          <a:p>
            <a:pPr>
              <a:buNone/>
            </a:pPr>
            <a:r>
              <a:rPr lang="es-ES" dirty="0" smtClean="0"/>
              <a:t>_ OLIGOMENORREA: PUEDE SER POR HIPERPLASIA O ADHERENCIAS INTRAUTERINAS.</a:t>
            </a:r>
          </a:p>
          <a:p>
            <a:r>
              <a:rPr lang="es-ES" dirty="0" smtClean="0"/>
              <a:t>POSTCESAREAS : PARA EVALUAR LA INTEGRIDAD DE LA CICATRIZ. EN PROYECCION LATERAL.</a:t>
            </a:r>
          </a:p>
          <a:p>
            <a:r>
              <a:rPr lang="es-ES" dirty="0" smtClean="0"/>
              <a:t>ANTES DE LA INSEMINACION ARTIFICIAL : </a:t>
            </a:r>
          </a:p>
          <a:p>
            <a:pPr>
              <a:buNone/>
            </a:pPr>
            <a:r>
              <a:rPr lang="es-ES" dirty="0" smtClean="0"/>
              <a:t>_ ANOMALIAS.</a:t>
            </a:r>
          </a:p>
          <a:p>
            <a:r>
              <a:rPr lang="es-ES" dirty="0" smtClean="0"/>
              <a:t>DESPUES DE LA ESTIRILIZACION LAPAROSCOPICA</a:t>
            </a:r>
          </a:p>
          <a:p>
            <a:pPr>
              <a:buNone/>
            </a:pPr>
            <a:r>
              <a:rPr lang="es-ES" dirty="0" smtClean="0"/>
              <a:t>_ PARA CONFIRMAR LA OCLUSION.</a:t>
            </a:r>
          </a:p>
          <a:p>
            <a:r>
              <a:rPr lang="es-ES" dirty="0" smtClean="0"/>
              <a:t>ANTES DE LA REVERSION DE LA LIGADURA TUBARICA.</a:t>
            </a:r>
          </a:p>
          <a:p>
            <a:pPr>
              <a:buNone/>
            </a:pPr>
            <a:r>
              <a:rPr lang="es-ES" dirty="0" smtClean="0"/>
              <a:t>_ VALORA LONGITUD Y ASPECTO MACROSCOPICO DE LA TROMPA PROXIMAL A LA LIGADURA.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histero imagenes\segunda parte\diapositiva9_copy55.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histero imagenes\segunda parte\diapositiva10_copy66.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histero imagenes\segunda parte\diapositiva12_copy60.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051050" y="260350"/>
            <a:ext cx="5400675" cy="431800"/>
          </a:xfrm>
          <a:solidFill>
            <a:srgbClr val="DDDDDD"/>
          </a:solidFill>
          <a:ln w="28575">
            <a:solidFill>
              <a:schemeClr val="tx1"/>
            </a:solidFill>
          </a:ln>
        </p:spPr>
        <p:txBody>
          <a:bodyPr/>
          <a:lstStyle/>
          <a:p>
            <a:r>
              <a:rPr lang="es-ES" sz="2000" b="1">
                <a:latin typeface="Arial" charset="0"/>
              </a:rPr>
              <a:t>CLASIFICACIÓN DE LA AFS</a:t>
            </a:r>
          </a:p>
        </p:txBody>
      </p:sp>
      <p:sp>
        <p:nvSpPr>
          <p:cNvPr id="64517" name="Line 5"/>
          <p:cNvSpPr>
            <a:spLocks noChangeShapeType="1"/>
          </p:cNvSpPr>
          <p:nvPr/>
        </p:nvSpPr>
        <p:spPr bwMode="auto">
          <a:xfrm>
            <a:off x="4572000" y="692150"/>
            <a:ext cx="0" cy="433388"/>
          </a:xfrm>
          <a:prstGeom prst="line">
            <a:avLst/>
          </a:prstGeom>
          <a:noFill/>
          <a:ln w="28575">
            <a:solidFill>
              <a:schemeClr val="tx1"/>
            </a:solidFill>
            <a:round/>
            <a:headEnd/>
            <a:tailEnd/>
          </a:ln>
          <a:effectLst/>
        </p:spPr>
        <p:txBody>
          <a:bodyPr/>
          <a:lstStyle/>
          <a:p>
            <a:endParaRPr lang="es-ES"/>
          </a:p>
        </p:txBody>
      </p:sp>
      <p:sp>
        <p:nvSpPr>
          <p:cNvPr id="64518" name="Line 6"/>
          <p:cNvSpPr>
            <a:spLocks noChangeShapeType="1"/>
          </p:cNvSpPr>
          <p:nvPr/>
        </p:nvSpPr>
        <p:spPr bwMode="auto">
          <a:xfrm>
            <a:off x="1476375" y="1125538"/>
            <a:ext cx="6480175" cy="0"/>
          </a:xfrm>
          <a:prstGeom prst="line">
            <a:avLst/>
          </a:prstGeom>
          <a:noFill/>
          <a:ln w="28575">
            <a:solidFill>
              <a:schemeClr val="tx1"/>
            </a:solidFill>
            <a:round/>
            <a:headEnd/>
            <a:tailEnd/>
          </a:ln>
          <a:effectLst/>
        </p:spPr>
        <p:txBody>
          <a:bodyPr/>
          <a:lstStyle/>
          <a:p>
            <a:endParaRPr lang="es-ES"/>
          </a:p>
        </p:txBody>
      </p:sp>
      <p:sp>
        <p:nvSpPr>
          <p:cNvPr id="64519" name="Line 7"/>
          <p:cNvSpPr>
            <a:spLocks noChangeShapeType="1"/>
          </p:cNvSpPr>
          <p:nvPr/>
        </p:nvSpPr>
        <p:spPr bwMode="auto">
          <a:xfrm>
            <a:off x="1476375" y="1125538"/>
            <a:ext cx="0" cy="576262"/>
          </a:xfrm>
          <a:prstGeom prst="line">
            <a:avLst/>
          </a:prstGeom>
          <a:noFill/>
          <a:ln w="28575">
            <a:solidFill>
              <a:schemeClr val="tx1"/>
            </a:solidFill>
            <a:round/>
            <a:headEnd/>
            <a:tailEnd/>
          </a:ln>
          <a:effectLst/>
        </p:spPr>
        <p:txBody>
          <a:bodyPr/>
          <a:lstStyle/>
          <a:p>
            <a:endParaRPr lang="es-ES"/>
          </a:p>
        </p:txBody>
      </p:sp>
      <p:sp>
        <p:nvSpPr>
          <p:cNvPr id="64520" name="Line 8"/>
          <p:cNvSpPr>
            <a:spLocks noChangeShapeType="1"/>
          </p:cNvSpPr>
          <p:nvPr/>
        </p:nvSpPr>
        <p:spPr bwMode="auto">
          <a:xfrm>
            <a:off x="3708400" y="1125538"/>
            <a:ext cx="0" cy="576262"/>
          </a:xfrm>
          <a:prstGeom prst="line">
            <a:avLst/>
          </a:prstGeom>
          <a:noFill/>
          <a:ln w="28575">
            <a:solidFill>
              <a:schemeClr val="tx1"/>
            </a:solidFill>
            <a:round/>
            <a:headEnd/>
            <a:tailEnd/>
          </a:ln>
          <a:effectLst/>
        </p:spPr>
        <p:txBody>
          <a:bodyPr/>
          <a:lstStyle/>
          <a:p>
            <a:endParaRPr lang="es-ES"/>
          </a:p>
        </p:txBody>
      </p:sp>
      <p:sp>
        <p:nvSpPr>
          <p:cNvPr id="64521" name="Line 9"/>
          <p:cNvSpPr>
            <a:spLocks noChangeShapeType="1"/>
          </p:cNvSpPr>
          <p:nvPr/>
        </p:nvSpPr>
        <p:spPr bwMode="auto">
          <a:xfrm>
            <a:off x="5867400" y="1123950"/>
            <a:ext cx="0" cy="576263"/>
          </a:xfrm>
          <a:prstGeom prst="line">
            <a:avLst/>
          </a:prstGeom>
          <a:noFill/>
          <a:ln w="28575">
            <a:solidFill>
              <a:schemeClr val="tx1"/>
            </a:solidFill>
            <a:round/>
            <a:headEnd/>
            <a:tailEnd/>
          </a:ln>
          <a:effectLst/>
        </p:spPr>
        <p:txBody>
          <a:bodyPr/>
          <a:lstStyle/>
          <a:p>
            <a:endParaRPr lang="es-ES"/>
          </a:p>
        </p:txBody>
      </p:sp>
      <p:sp>
        <p:nvSpPr>
          <p:cNvPr id="64522" name="Line 10"/>
          <p:cNvSpPr>
            <a:spLocks noChangeShapeType="1"/>
          </p:cNvSpPr>
          <p:nvPr/>
        </p:nvSpPr>
        <p:spPr bwMode="auto">
          <a:xfrm>
            <a:off x="7956550" y="1123950"/>
            <a:ext cx="0" cy="576263"/>
          </a:xfrm>
          <a:prstGeom prst="line">
            <a:avLst/>
          </a:prstGeom>
          <a:noFill/>
          <a:ln w="28575">
            <a:solidFill>
              <a:schemeClr val="tx1"/>
            </a:solidFill>
            <a:round/>
            <a:headEnd/>
            <a:tailEnd/>
          </a:ln>
          <a:effectLst/>
        </p:spPr>
        <p:txBody>
          <a:bodyPr/>
          <a:lstStyle/>
          <a:p>
            <a:endParaRPr lang="es-ES"/>
          </a:p>
        </p:txBody>
      </p:sp>
      <p:sp>
        <p:nvSpPr>
          <p:cNvPr id="64523" name="Text Box 11"/>
          <p:cNvSpPr txBox="1">
            <a:spLocks noChangeArrowheads="1"/>
          </p:cNvSpPr>
          <p:nvPr/>
        </p:nvSpPr>
        <p:spPr bwMode="auto">
          <a:xfrm>
            <a:off x="539750" y="1700213"/>
            <a:ext cx="1871663" cy="631825"/>
          </a:xfrm>
          <a:prstGeom prst="rect">
            <a:avLst/>
          </a:prstGeom>
          <a:solidFill>
            <a:srgbClr val="00FF00"/>
          </a:solidFill>
          <a:ln w="28575" algn="ctr">
            <a:solidFill>
              <a:schemeClr val="tx1"/>
            </a:solidFill>
            <a:miter lim="800000"/>
            <a:headEnd/>
            <a:tailEnd/>
          </a:ln>
          <a:effectLst/>
        </p:spPr>
        <p:txBody>
          <a:bodyPr>
            <a:spAutoFit/>
          </a:bodyPr>
          <a:lstStyle/>
          <a:p>
            <a:pPr marL="342900" indent="-342900" algn="ctr">
              <a:buFontTx/>
              <a:buNone/>
            </a:pPr>
            <a:r>
              <a:rPr lang="es-ES" b="1">
                <a:latin typeface="Arial" charset="0"/>
              </a:rPr>
              <a:t>ALTERACIÓN </a:t>
            </a:r>
          </a:p>
          <a:p>
            <a:pPr marL="342900" indent="-342900" algn="ctr">
              <a:buFontTx/>
              <a:buNone/>
            </a:pPr>
            <a:r>
              <a:rPr lang="es-ES" b="1">
                <a:latin typeface="Arial" charset="0"/>
              </a:rPr>
              <a:t>DESARROLLO</a:t>
            </a:r>
          </a:p>
          <a:p>
            <a:pPr marL="342900" indent="-342900" algn="ctr">
              <a:buFontTx/>
              <a:buNone/>
            </a:pPr>
            <a:r>
              <a:rPr lang="es-ES" b="1">
                <a:latin typeface="Arial" charset="0"/>
              </a:rPr>
              <a:t>CONDUCTOS</a:t>
            </a:r>
          </a:p>
        </p:txBody>
      </p:sp>
      <p:sp>
        <p:nvSpPr>
          <p:cNvPr id="64524" name="Text Box 12"/>
          <p:cNvSpPr txBox="1">
            <a:spLocks noChangeArrowheads="1"/>
          </p:cNvSpPr>
          <p:nvPr/>
        </p:nvSpPr>
        <p:spPr bwMode="auto">
          <a:xfrm>
            <a:off x="2771775" y="1700213"/>
            <a:ext cx="1800225" cy="631825"/>
          </a:xfrm>
          <a:prstGeom prst="rect">
            <a:avLst/>
          </a:prstGeom>
          <a:solidFill>
            <a:srgbClr val="FFFF00"/>
          </a:solidFill>
          <a:ln w="28575" algn="ctr">
            <a:solidFill>
              <a:schemeClr val="tx1"/>
            </a:solidFill>
            <a:miter lim="800000"/>
            <a:headEnd/>
            <a:tailEnd/>
          </a:ln>
          <a:effectLst/>
        </p:spPr>
        <p:txBody>
          <a:bodyPr>
            <a:spAutoFit/>
          </a:bodyPr>
          <a:lstStyle/>
          <a:p>
            <a:pPr marL="342900" indent="-342900" algn="ctr">
              <a:buFontTx/>
              <a:buNone/>
            </a:pPr>
            <a:r>
              <a:rPr lang="es-ES" b="1">
                <a:latin typeface="Arial" charset="0"/>
              </a:rPr>
              <a:t>DESARROLLO</a:t>
            </a:r>
          </a:p>
          <a:p>
            <a:pPr marL="342900" indent="-342900" algn="ctr">
              <a:buFontTx/>
              <a:buNone/>
            </a:pPr>
            <a:r>
              <a:rPr lang="es-ES" b="1">
                <a:latin typeface="Arial" charset="0"/>
              </a:rPr>
              <a:t>INCOMPLETO </a:t>
            </a:r>
          </a:p>
          <a:p>
            <a:pPr marL="342900" indent="-342900" algn="ctr">
              <a:buFontTx/>
              <a:buNone/>
            </a:pPr>
            <a:r>
              <a:rPr lang="es-ES" b="1">
                <a:latin typeface="Arial" charset="0"/>
              </a:rPr>
              <a:t>DE 1 CONDUCTO</a:t>
            </a:r>
          </a:p>
        </p:txBody>
      </p:sp>
      <p:sp>
        <p:nvSpPr>
          <p:cNvPr id="64525" name="Text Box 13"/>
          <p:cNvSpPr txBox="1">
            <a:spLocks noChangeArrowheads="1"/>
          </p:cNvSpPr>
          <p:nvPr/>
        </p:nvSpPr>
        <p:spPr bwMode="auto">
          <a:xfrm>
            <a:off x="4932363" y="1700213"/>
            <a:ext cx="1800225" cy="631825"/>
          </a:xfrm>
          <a:prstGeom prst="rect">
            <a:avLst/>
          </a:prstGeom>
          <a:solidFill>
            <a:srgbClr val="FF0000"/>
          </a:solidFill>
          <a:ln w="28575" algn="ctr">
            <a:solidFill>
              <a:schemeClr val="tx1"/>
            </a:solidFill>
            <a:miter lim="800000"/>
            <a:headEnd/>
            <a:tailEnd/>
          </a:ln>
          <a:effectLst/>
        </p:spPr>
        <p:txBody>
          <a:bodyPr>
            <a:spAutoFit/>
          </a:bodyPr>
          <a:lstStyle/>
          <a:p>
            <a:pPr marL="342900" indent="-342900" algn="ctr">
              <a:buFontTx/>
              <a:buNone/>
            </a:pPr>
            <a:r>
              <a:rPr lang="es-ES" b="1">
                <a:latin typeface="Arial" charset="0"/>
              </a:rPr>
              <a:t>ALTERACIÓN</a:t>
            </a:r>
          </a:p>
          <a:p>
            <a:pPr marL="342900" indent="-342900" algn="ctr">
              <a:buFontTx/>
              <a:buNone/>
            </a:pPr>
            <a:r>
              <a:rPr lang="es-ES" b="1">
                <a:latin typeface="Arial" charset="0"/>
              </a:rPr>
              <a:t>FUSIÓN</a:t>
            </a:r>
          </a:p>
          <a:p>
            <a:pPr marL="342900" indent="-342900" algn="ctr">
              <a:buFontTx/>
              <a:buNone/>
            </a:pPr>
            <a:r>
              <a:rPr lang="es-ES" b="1">
                <a:latin typeface="Arial" charset="0"/>
              </a:rPr>
              <a:t>CONDUCTOS</a:t>
            </a:r>
          </a:p>
        </p:txBody>
      </p:sp>
      <p:sp>
        <p:nvSpPr>
          <p:cNvPr id="64526" name="Text Box 14"/>
          <p:cNvSpPr txBox="1">
            <a:spLocks noChangeArrowheads="1"/>
          </p:cNvSpPr>
          <p:nvPr/>
        </p:nvSpPr>
        <p:spPr bwMode="auto">
          <a:xfrm>
            <a:off x="7092950" y="1700213"/>
            <a:ext cx="1800225" cy="631825"/>
          </a:xfrm>
          <a:prstGeom prst="rect">
            <a:avLst/>
          </a:prstGeom>
          <a:solidFill>
            <a:srgbClr val="CC0099"/>
          </a:solidFill>
          <a:ln w="28575" algn="ctr">
            <a:solidFill>
              <a:schemeClr val="tx1"/>
            </a:solidFill>
            <a:miter lim="800000"/>
            <a:headEnd/>
            <a:tailEnd/>
          </a:ln>
          <a:effectLst/>
        </p:spPr>
        <p:txBody>
          <a:bodyPr>
            <a:spAutoFit/>
          </a:bodyPr>
          <a:lstStyle/>
          <a:p>
            <a:pPr marL="342900" indent="-342900" algn="ctr">
              <a:buFontTx/>
              <a:buNone/>
            </a:pPr>
            <a:r>
              <a:rPr lang="es-ES" b="1">
                <a:latin typeface="Arial" charset="0"/>
              </a:rPr>
              <a:t>ALTERACIÓN</a:t>
            </a:r>
          </a:p>
          <a:p>
            <a:pPr marL="342900" indent="-342900" algn="ctr">
              <a:buFontTx/>
              <a:buNone/>
            </a:pPr>
            <a:r>
              <a:rPr lang="es-ES" b="1">
                <a:latin typeface="Arial" charset="0"/>
              </a:rPr>
              <a:t>REGRESIÓN</a:t>
            </a:r>
          </a:p>
          <a:p>
            <a:pPr marL="342900" indent="-342900" algn="ctr">
              <a:buFontTx/>
              <a:buNone/>
            </a:pPr>
            <a:r>
              <a:rPr lang="es-ES" b="1">
                <a:latin typeface="Arial" charset="0"/>
              </a:rPr>
              <a:t>SEPTO</a:t>
            </a:r>
          </a:p>
        </p:txBody>
      </p:sp>
      <p:sp>
        <p:nvSpPr>
          <p:cNvPr id="64527" name="Line 15"/>
          <p:cNvSpPr>
            <a:spLocks noChangeShapeType="1"/>
          </p:cNvSpPr>
          <p:nvPr/>
        </p:nvSpPr>
        <p:spPr bwMode="auto">
          <a:xfrm>
            <a:off x="1476375" y="2349500"/>
            <a:ext cx="0" cy="431800"/>
          </a:xfrm>
          <a:prstGeom prst="line">
            <a:avLst/>
          </a:prstGeom>
          <a:noFill/>
          <a:ln w="28575">
            <a:solidFill>
              <a:schemeClr val="tx1"/>
            </a:solidFill>
            <a:round/>
            <a:headEnd/>
            <a:tailEnd/>
          </a:ln>
          <a:effectLst/>
        </p:spPr>
        <p:txBody>
          <a:bodyPr/>
          <a:lstStyle/>
          <a:p>
            <a:endParaRPr lang="es-ES"/>
          </a:p>
        </p:txBody>
      </p:sp>
      <p:sp>
        <p:nvSpPr>
          <p:cNvPr id="64528" name="Line 16"/>
          <p:cNvSpPr>
            <a:spLocks noChangeShapeType="1"/>
          </p:cNvSpPr>
          <p:nvPr/>
        </p:nvSpPr>
        <p:spPr bwMode="auto">
          <a:xfrm>
            <a:off x="3708400" y="2349500"/>
            <a:ext cx="0" cy="431800"/>
          </a:xfrm>
          <a:prstGeom prst="line">
            <a:avLst/>
          </a:prstGeom>
          <a:noFill/>
          <a:ln w="28575">
            <a:solidFill>
              <a:schemeClr val="tx1"/>
            </a:solidFill>
            <a:round/>
            <a:headEnd/>
            <a:tailEnd/>
          </a:ln>
          <a:effectLst/>
        </p:spPr>
        <p:txBody>
          <a:bodyPr/>
          <a:lstStyle/>
          <a:p>
            <a:endParaRPr lang="es-ES"/>
          </a:p>
        </p:txBody>
      </p:sp>
      <p:sp>
        <p:nvSpPr>
          <p:cNvPr id="64529" name="Line 17"/>
          <p:cNvSpPr>
            <a:spLocks noChangeShapeType="1"/>
          </p:cNvSpPr>
          <p:nvPr/>
        </p:nvSpPr>
        <p:spPr bwMode="auto">
          <a:xfrm>
            <a:off x="5867400" y="2349500"/>
            <a:ext cx="0" cy="431800"/>
          </a:xfrm>
          <a:prstGeom prst="line">
            <a:avLst/>
          </a:prstGeom>
          <a:noFill/>
          <a:ln w="28575">
            <a:solidFill>
              <a:schemeClr val="tx1"/>
            </a:solidFill>
            <a:round/>
            <a:headEnd/>
            <a:tailEnd/>
          </a:ln>
          <a:effectLst/>
        </p:spPr>
        <p:txBody>
          <a:bodyPr/>
          <a:lstStyle/>
          <a:p>
            <a:endParaRPr lang="es-ES"/>
          </a:p>
        </p:txBody>
      </p:sp>
      <p:sp>
        <p:nvSpPr>
          <p:cNvPr id="64530" name="Line 18"/>
          <p:cNvSpPr>
            <a:spLocks noChangeShapeType="1"/>
          </p:cNvSpPr>
          <p:nvPr/>
        </p:nvSpPr>
        <p:spPr bwMode="auto">
          <a:xfrm>
            <a:off x="7956550" y="2349500"/>
            <a:ext cx="0" cy="431800"/>
          </a:xfrm>
          <a:prstGeom prst="line">
            <a:avLst/>
          </a:prstGeom>
          <a:noFill/>
          <a:ln w="28575">
            <a:solidFill>
              <a:schemeClr val="tx1"/>
            </a:solidFill>
            <a:round/>
            <a:headEnd/>
            <a:tailEnd/>
          </a:ln>
          <a:effectLst/>
        </p:spPr>
        <p:txBody>
          <a:bodyPr/>
          <a:lstStyle/>
          <a:p>
            <a:endParaRPr lang="es-ES"/>
          </a:p>
        </p:txBody>
      </p:sp>
      <p:sp>
        <p:nvSpPr>
          <p:cNvPr id="64531" name="Text Box 19"/>
          <p:cNvSpPr txBox="1">
            <a:spLocks noChangeArrowheads="1"/>
          </p:cNvSpPr>
          <p:nvPr/>
        </p:nvSpPr>
        <p:spPr bwMode="auto">
          <a:xfrm>
            <a:off x="468313" y="2781300"/>
            <a:ext cx="2016125" cy="449263"/>
          </a:xfrm>
          <a:prstGeom prst="rect">
            <a:avLst/>
          </a:prstGeom>
          <a:solidFill>
            <a:srgbClr val="99FF66"/>
          </a:solidFill>
          <a:ln w="28575" algn="ctr">
            <a:solidFill>
              <a:schemeClr val="tx1"/>
            </a:solidFill>
            <a:miter lim="800000"/>
            <a:headEnd/>
            <a:tailEnd/>
          </a:ln>
          <a:effectLst/>
        </p:spPr>
        <p:txBody>
          <a:bodyPr>
            <a:spAutoFit/>
          </a:bodyPr>
          <a:lstStyle/>
          <a:p>
            <a:pPr marL="342900" indent="-342900">
              <a:buFontTx/>
              <a:buNone/>
            </a:pPr>
            <a:r>
              <a:rPr lang="es-ES"/>
              <a:t>TIPO I</a:t>
            </a:r>
          </a:p>
          <a:p>
            <a:pPr marL="342900" indent="-342900">
              <a:buFontTx/>
              <a:buNone/>
            </a:pPr>
            <a:r>
              <a:rPr lang="es-ES"/>
              <a:t>HIPOPLASIA/AGENESIA</a:t>
            </a:r>
          </a:p>
        </p:txBody>
      </p:sp>
      <p:sp>
        <p:nvSpPr>
          <p:cNvPr id="64532" name="Text Box 20"/>
          <p:cNvSpPr txBox="1">
            <a:spLocks noChangeArrowheads="1"/>
          </p:cNvSpPr>
          <p:nvPr/>
        </p:nvSpPr>
        <p:spPr bwMode="auto">
          <a:xfrm>
            <a:off x="3132138" y="2781300"/>
            <a:ext cx="1295400" cy="449263"/>
          </a:xfrm>
          <a:prstGeom prst="rect">
            <a:avLst/>
          </a:prstGeom>
          <a:solidFill>
            <a:srgbClr val="FFFF66"/>
          </a:solidFill>
          <a:ln w="28575" algn="ctr">
            <a:solidFill>
              <a:schemeClr val="tx1"/>
            </a:solidFill>
            <a:miter lim="800000"/>
            <a:headEnd/>
            <a:tailEnd/>
          </a:ln>
          <a:effectLst/>
        </p:spPr>
        <p:txBody>
          <a:bodyPr>
            <a:spAutoFit/>
          </a:bodyPr>
          <a:lstStyle/>
          <a:p>
            <a:pPr marL="342900" indent="-342900">
              <a:buFontTx/>
              <a:buNone/>
            </a:pPr>
            <a:r>
              <a:rPr lang="es-ES"/>
              <a:t>TIPO II</a:t>
            </a:r>
          </a:p>
          <a:p>
            <a:pPr marL="342900" indent="-342900">
              <a:buFontTx/>
              <a:buNone/>
            </a:pPr>
            <a:r>
              <a:rPr lang="es-ES"/>
              <a:t>UNICORNE</a:t>
            </a:r>
          </a:p>
        </p:txBody>
      </p:sp>
      <p:sp>
        <p:nvSpPr>
          <p:cNvPr id="64533" name="Text Box 21"/>
          <p:cNvSpPr txBox="1">
            <a:spLocks noChangeArrowheads="1"/>
          </p:cNvSpPr>
          <p:nvPr/>
        </p:nvSpPr>
        <p:spPr bwMode="auto">
          <a:xfrm>
            <a:off x="5148263" y="2781300"/>
            <a:ext cx="1574800" cy="449263"/>
          </a:xfrm>
          <a:prstGeom prst="rect">
            <a:avLst/>
          </a:prstGeom>
          <a:solidFill>
            <a:srgbClr val="FF9900"/>
          </a:solidFill>
          <a:ln w="28575" algn="ctr">
            <a:solidFill>
              <a:schemeClr val="tx1"/>
            </a:solidFill>
            <a:miter lim="800000"/>
            <a:headEnd/>
            <a:tailEnd/>
          </a:ln>
          <a:effectLst/>
        </p:spPr>
        <p:txBody>
          <a:bodyPr wrap="none">
            <a:spAutoFit/>
          </a:bodyPr>
          <a:lstStyle/>
          <a:p>
            <a:pPr marL="342900" indent="-342900">
              <a:buFontTx/>
              <a:buNone/>
            </a:pPr>
            <a:r>
              <a:rPr lang="es-ES"/>
              <a:t>TIPO III</a:t>
            </a:r>
          </a:p>
          <a:p>
            <a:pPr marL="342900" indent="-342900">
              <a:buFontTx/>
              <a:buNone/>
            </a:pPr>
            <a:r>
              <a:rPr lang="es-ES"/>
              <a:t>DIDELFO (no fusión)</a:t>
            </a:r>
          </a:p>
        </p:txBody>
      </p:sp>
      <p:sp>
        <p:nvSpPr>
          <p:cNvPr id="64534" name="Text Box 22"/>
          <p:cNvSpPr txBox="1">
            <a:spLocks noChangeArrowheads="1"/>
          </p:cNvSpPr>
          <p:nvPr/>
        </p:nvSpPr>
        <p:spPr bwMode="auto">
          <a:xfrm>
            <a:off x="5148263" y="4437063"/>
            <a:ext cx="1655762" cy="631825"/>
          </a:xfrm>
          <a:prstGeom prst="rect">
            <a:avLst/>
          </a:prstGeom>
          <a:solidFill>
            <a:srgbClr val="FF9900"/>
          </a:solidFill>
          <a:ln w="28575" algn="ctr">
            <a:solidFill>
              <a:schemeClr val="tx1"/>
            </a:solidFill>
            <a:miter lim="800000"/>
            <a:headEnd/>
            <a:tailEnd/>
          </a:ln>
          <a:effectLst/>
        </p:spPr>
        <p:txBody>
          <a:bodyPr>
            <a:spAutoFit/>
          </a:bodyPr>
          <a:lstStyle/>
          <a:p>
            <a:pPr marL="342900" indent="-342900">
              <a:buFontTx/>
              <a:buNone/>
            </a:pPr>
            <a:r>
              <a:rPr lang="es-ES"/>
              <a:t>TIPO IV</a:t>
            </a:r>
          </a:p>
          <a:p>
            <a:pPr marL="342900" indent="-342900">
              <a:buFontTx/>
              <a:buNone/>
            </a:pPr>
            <a:r>
              <a:rPr lang="es-ES"/>
              <a:t>BICORNE (fusión </a:t>
            </a:r>
          </a:p>
          <a:p>
            <a:pPr marL="342900" indent="-342900">
              <a:buFontTx/>
              <a:buNone/>
            </a:pPr>
            <a:r>
              <a:rPr lang="es-ES"/>
              <a:t>parcial)</a:t>
            </a:r>
          </a:p>
        </p:txBody>
      </p:sp>
      <p:sp>
        <p:nvSpPr>
          <p:cNvPr id="64535" name="Text Box 23"/>
          <p:cNvSpPr txBox="1">
            <a:spLocks noChangeArrowheads="1"/>
          </p:cNvSpPr>
          <p:nvPr/>
        </p:nvSpPr>
        <p:spPr bwMode="auto">
          <a:xfrm>
            <a:off x="7092950" y="2781300"/>
            <a:ext cx="1879600" cy="449263"/>
          </a:xfrm>
          <a:prstGeom prst="rect">
            <a:avLst/>
          </a:prstGeom>
          <a:solidFill>
            <a:srgbClr val="CC99FF"/>
          </a:solidFill>
          <a:ln w="28575" algn="ctr">
            <a:solidFill>
              <a:schemeClr val="tx1"/>
            </a:solidFill>
            <a:miter lim="800000"/>
            <a:headEnd/>
            <a:tailEnd/>
          </a:ln>
          <a:effectLst/>
        </p:spPr>
        <p:txBody>
          <a:bodyPr wrap="none">
            <a:spAutoFit/>
          </a:bodyPr>
          <a:lstStyle/>
          <a:p>
            <a:pPr marL="342900" indent="-342900">
              <a:buFontTx/>
              <a:buNone/>
            </a:pPr>
            <a:r>
              <a:rPr lang="es-ES"/>
              <a:t>TIPO V</a:t>
            </a:r>
          </a:p>
          <a:p>
            <a:pPr marL="342900" indent="-342900">
              <a:buFontTx/>
              <a:buNone/>
            </a:pPr>
            <a:r>
              <a:rPr lang="es-ES"/>
              <a:t>SEPTADO (parcial o total)</a:t>
            </a:r>
          </a:p>
        </p:txBody>
      </p:sp>
      <p:sp>
        <p:nvSpPr>
          <p:cNvPr id="64536" name="Text Box 24"/>
          <p:cNvSpPr txBox="1">
            <a:spLocks noChangeArrowheads="1"/>
          </p:cNvSpPr>
          <p:nvPr/>
        </p:nvSpPr>
        <p:spPr bwMode="auto">
          <a:xfrm>
            <a:off x="7164388" y="4437063"/>
            <a:ext cx="1749425" cy="631825"/>
          </a:xfrm>
          <a:prstGeom prst="rect">
            <a:avLst/>
          </a:prstGeom>
          <a:solidFill>
            <a:srgbClr val="CC99FF"/>
          </a:solidFill>
          <a:ln w="28575" algn="ctr">
            <a:solidFill>
              <a:schemeClr val="tx1"/>
            </a:solidFill>
            <a:miter lim="800000"/>
            <a:headEnd/>
            <a:tailEnd/>
          </a:ln>
          <a:effectLst/>
        </p:spPr>
        <p:txBody>
          <a:bodyPr wrap="none">
            <a:spAutoFit/>
          </a:bodyPr>
          <a:lstStyle/>
          <a:p>
            <a:pPr marL="342900" indent="-342900">
              <a:buFontTx/>
              <a:buNone/>
            </a:pPr>
            <a:r>
              <a:rPr lang="es-ES"/>
              <a:t>TIPO VI</a:t>
            </a:r>
          </a:p>
          <a:p>
            <a:pPr marL="342900" indent="-342900">
              <a:buFontTx/>
              <a:buNone/>
            </a:pPr>
            <a:r>
              <a:rPr lang="es-ES"/>
              <a:t>ARCUATO (reabsorción</a:t>
            </a:r>
          </a:p>
          <a:p>
            <a:pPr marL="342900" indent="-342900">
              <a:buFontTx/>
              <a:buNone/>
            </a:pPr>
            <a:r>
              <a:rPr lang="es-ES"/>
              <a:t>casi completa)</a:t>
            </a:r>
          </a:p>
        </p:txBody>
      </p:sp>
      <p:sp>
        <p:nvSpPr>
          <p:cNvPr id="64537" name="Text Box 25"/>
          <p:cNvSpPr txBox="1">
            <a:spLocks noChangeArrowheads="1"/>
          </p:cNvSpPr>
          <p:nvPr/>
        </p:nvSpPr>
        <p:spPr bwMode="auto">
          <a:xfrm>
            <a:off x="395288" y="5300663"/>
            <a:ext cx="3168650" cy="412750"/>
          </a:xfrm>
          <a:prstGeom prst="rect">
            <a:avLst/>
          </a:prstGeom>
          <a:solidFill>
            <a:srgbClr val="CCFFFF"/>
          </a:solidFill>
          <a:ln w="28575" algn="ctr">
            <a:solidFill>
              <a:schemeClr val="tx1"/>
            </a:solidFill>
            <a:miter lim="800000"/>
            <a:headEnd/>
            <a:tailEnd/>
          </a:ln>
          <a:effectLst/>
        </p:spPr>
        <p:txBody>
          <a:bodyPr>
            <a:spAutoFit/>
          </a:bodyPr>
          <a:lstStyle/>
          <a:p>
            <a:pPr marL="342900" indent="-342900">
              <a:buFontTx/>
              <a:buNone/>
            </a:pPr>
            <a:r>
              <a:rPr lang="es-ES">
                <a:latin typeface="Arial" charset="0"/>
              </a:rPr>
              <a:t>TIPO VII </a:t>
            </a:r>
            <a:r>
              <a:rPr lang="ca-ES" i="1">
                <a:latin typeface="Arial" charset="0"/>
              </a:rPr>
              <a:t>ANOMALÍAS ASOCIADAS A LA EXPOSICIÓN IN UTERO DE DES</a:t>
            </a:r>
            <a:endParaRPr lang="es-ES">
              <a:latin typeface="Arial" charset="0"/>
            </a:endParaRPr>
          </a:p>
        </p:txBody>
      </p:sp>
      <p:pic>
        <p:nvPicPr>
          <p:cNvPr id="64538" name="Picture 26" descr="http://www.laparoscopyhospital.com/role_of_hysteroscopic_metroplasty_files/image010.jpg"/>
          <p:cNvPicPr>
            <a:picLocks noChangeAspect="1" noChangeArrowheads="1"/>
          </p:cNvPicPr>
          <p:nvPr/>
        </p:nvPicPr>
        <p:blipFill>
          <a:blip r:embed="rId2" r:link="rId3" cstate="print"/>
          <a:srcRect l="1476" t="6677" r="65840" b="36754"/>
          <a:stretch>
            <a:fillRect/>
          </a:stretch>
        </p:blipFill>
        <p:spPr bwMode="auto">
          <a:xfrm>
            <a:off x="684213" y="3429000"/>
            <a:ext cx="1584325" cy="1223963"/>
          </a:xfrm>
          <a:prstGeom prst="rect">
            <a:avLst/>
          </a:prstGeom>
          <a:noFill/>
          <a:ln w="19050">
            <a:solidFill>
              <a:srgbClr val="000000"/>
            </a:solidFill>
            <a:miter lim="800000"/>
            <a:headEnd/>
            <a:tailEnd/>
          </a:ln>
        </p:spPr>
      </p:pic>
      <p:pic>
        <p:nvPicPr>
          <p:cNvPr id="64541" name="Picture 29" descr="http://www.laparoscopyhospital.com/role_of_hysteroscopic_metroplasty_files/image010.jpg"/>
          <p:cNvPicPr>
            <a:picLocks noChangeAspect="1" noChangeArrowheads="1"/>
          </p:cNvPicPr>
          <p:nvPr/>
        </p:nvPicPr>
        <p:blipFill>
          <a:blip r:embed="rId2" r:link="rId3" cstate="print"/>
          <a:srcRect l="35666" t="6546" r="28668" b="33508"/>
          <a:stretch>
            <a:fillRect/>
          </a:stretch>
        </p:blipFill>
        <p:spPr bwMode="auto">
          <a:xfrm>
            <a:off x="2987675" y="3429000"/>
            <a:ext cx="1728788" cy="1296988"/>
          </a:xfrm>
          <a:prstGeom prst="rect">
            <a:avLst/>
          </a:prstGeom>
          <a:noFill/>
          <a:ln w="19050">
            <a:solidFill>
              <a:srgbClr val="000000"/>
            </a:solidFill>
            <a:miter lim="800000"/>
            <a:headEnd/>
            <a:tailEnd/>
          </a:ln>
        </p:spPr>
      </p:pic>
      <p:pic>
        <p:nvPicPr>
          <p:cNvPr id="64542" name="Picture 30" descr="http://www.laparoscopyhospital.com/role_of_hysteroscopic_metroplasty_files/image010.jpg"/>
          <p:cNvPicPr>
            <a:picLocks noChangeAspect="1" noChangeArrowheads="1"/>
          </p:cNvPicPr>
          <p:nvPr/>
        </p:nvPicPr>
        <p:blipFill>
          <a:blip r:embed="rId2" r:link="rId3" cstate="print"/>
          <a:srcRect l="76102" t="5281" r="2490" b="70717"/>
          <a:stretch>
            <a:fillRect/>
          </a:stretch>
        </p:blipFill>
        <p:spPr bwMode="auto">
          <a:xfrm>
            <a:off x="5148263" y="3429000"/>
            <a:ext cx="1511300" cy="755650"/>
          </a:xfrm>
          <a:prstGeom prst="rect">
            <a:avLst/>
          </a:prstGeom>
          <a:noFill/>
          <a:ln w="19050">
            <a:solidFill>
              <a:srgbClr val="000000"/>
            </a:solidFill>
            <a:miter lim="800000"/>
            <a:headEnd/>
            <a:tailEnd/>
          </a:ln>
        </p:spPr>
      </p:pic>
      <p:pic>
        <p:nvPicPr>
          <p:cNvPr id="64543" name="Picture 31" descr="http://www.laparoscopyhospital.com/role_of_hysteroscopic_metroplasty_files/image010.jpg"/>
          <p:cNvPicPr>
            <a:picLocks noChangeAspect="1" noChangeArrowheads="1"/>
          </p:cNvPicPr>
          <p:nvPr/>
        </p:nvPicPr>
        <p:blipFill>
          <a:blip r:embed="rId2" r:link="rId3" cstate="print"/>
          <a:srcRect l="72537" t="37207" r="131" b="36151"/>
          <a:stretch>
            <a:fillRect/>
          </a:stretch>
        </p:blipFill>
        <p:spPr bwMode="auto">
          <a:xfrm>
            <a:off x="5148263" y="5300663"/>
            <a:ext cx="1655762" cy="720725"/>
          </a:xfrm>
          <a:prstGeom prst="rect">
            <a:avLst/>
          </a:prstGeom>
          <a:noFill/>
          <a:ln w="19050">
            <a:solidFill>
              <a:srgbClr val="000000"/>
            </a:solidFill>
            <a:miter lim="800000"/>
            <a:headEnd/>
            <a:tailEnd/>
          </a:ln>
        </p:spPr>
      </p:pic>
      <p:pic>
        <p:nvPicPr>
          <p:cNvPr id="64544" name="Picture 32" descr="http://www.laparoscopyhospital.com/role_of_hysteroscopic_metroplasty_files/image010.jpg"/>
          <p:cNvPicPr>
            <a:picLocks noChangeAspect="1" noChangeArrowheads="1"/>
          </p:cNvPicPr>
          <p:nvPr/>
        </p:nvPicPr>
        <p:blipFill>
          <a:blip r:embed="rId2" r:link="rId3" cstate="print"/>
          <a:srcRect l="3564" t="71831" r="65514" b="1527"/>
          <a:stretch>
            <a:fillRect/>
          </a:stretch>
        </p:blipFill>
        <p:spPr bwMode="auto">
          <a:xfrm>
            <a:off x="7092950" y="3429000"/>
            <a:ext cx="1871663" cy="720725"/>
          </a:xfrm>
          <a:prstGeom prst="rect">
            <a:avLst/>
          </a:prstGeom>
          <a:noFill/>
          <a:ln w="19050">
            <a:solidFill>
              <a:srgbClr val="000000"/>
            </a:solidFill>
            <a:miter lim="800000"/>
            <a:headEnd/>
            <a:tailEnd/>
          </a:ln>
        </p:spPr>
      </p:pic>
      <p:pic>
        <p:nvPicPr>
          <p:cNvPr id="64545" name="Picture 33" descr="http://www.laparoscopyhospital.com/role_of_hysteroscopic_metroplasty_files/image010.jpg"/>
          <p:cNvPicPr>
            <a:picLocks noChangeAspect="1" noChangeArrowheads="1"/>
          </p:cNvPicPr>
          <p:nvPr/>
        </p:nvPicPr>
        <p:blipFill>
          <a:blip r:embed="rId2" r:link="rId3" cstate="print"/>
          <a:srcRect l="42216" t="71829" r="36400" b="1527"/>
          <a:stretch>
            <a:fillRect/>
          </a:stretch>
        </p:blipFill>
        <p:spPr bwMode="auto">
          <a:xfrm>
            <a:off x="7380288" y="5300663"/>
            <a:ext cx="1295400" cy="720725"/>
          </a:xfrm>
          <a:prstGeom prst="rect">
            <a:avLst/>
          </a:prstGeom>
          <a:noFill/>
          <a:ln w="19050">
            <a:solidFill>
              <a:srgbClr val="000000"/>
            </a:solidFill>
            <a:miter lim="800000"/>
            <a:headEnd/>
            <a:tailEnd/>
          </a:ln>
        </p:spPr>
      </p:pic>
      <p:sp>
        <p:nvSpPr>
          <p:cNvPr id="64547" name="Line 35"/>
          <p:cNvSpPr>
            <a:spLocks noChangeShapeType="1"/>
          </p:cNvSpPr>
          <p:nvPr/>
        </p:nvSpPr>
        <p:spPr bwMode="auto">
          <a:xfrm>
            <a:off x="1476375" y="3213100"/>
            <a:ext cx="0" cy="215900"/>
          </a:xfrm>
          <a:prstGeom prst="line">
            <a:avLst/>
          </a:prstGeom>
          <a:noFill/>
          <a:ln w="28575">
            <a:solidFill>
              <a:schemeClr val="tx1"/>
            </a:solidFill>
            <a:round/>
            <a:headEnd/>
            <a:tailEnd/>
          </a:ln>
          <a:effectLst/>
        </p:spPr>
        <p:txBody>
          <a:bodyPr/>
          <a:lstStyle/>
          <a:p>
            <a:endParaRPr lang="es-ES"/>
          </a:p>
        </p:txBody>
      </p:sp>
      <p:sp>
        <p:nvSpPr>
          <p:cNvPr id="64548" name="Line 36"/>
          <p:cNvSpPr>
            <a:spLocks noChangeShapeType="1"/>
          </p:cNvSpPr>
          <p:nvPr/>
        </p:nvSpPr>
        <p:spPr bwMode="auto">
          <a:xfrm>
            <a:off x="3708400" y="3213100"/>
            <a:ext cx="0" cy="215900"/>
          </a:xfrm>
          <a:prstGeom prst="line">
            <a:avLst/>
          </a:prstGeom>
          <a:noFill/>
          <a:ln w="28575">
            <a:solidFill>
              <a:schemeClr val="tx1"/>
            </a:solidFill>
            <a:round/>
            <a:headEnd/>
            <a:tailEnd/>
          </a:ln>
          <a:effectLst/>
        </p:spPr>
        <p:txBody>
          <a:bodyPr/>
          <a:lstStyle/>
          <a:p>
            <a:endParaRPr lang="es-ES"/>
          </a:p>
        </p:txBody>
      </p:sp>
      <p:sp>
        <p:nvSpPr>
          <p:cNvPr id="64549" name="Line 37"/>
          <p:cNvSpPr>
            <a:spLocks noChangeShapeType="1"/>
          </p:cNvSpPr>
          <p:nvPr/>
        </p:nvSpPr>
        <p:spPr bwMode="auto">
          <a:xfrm>
            <a:off x="5867400" y="3213100"/>
            <a:ext cx="0" cy="215900"/>
          </a:xfrm>
          <a:prstGeom prst="line">
            <a:avLst/>
          </a:prstGeom>
          <a:noFill/>
          <a:ln w="28575">
            <a:solidFill>
              <a:schemeClr val="tx1"/>
            </a:solidFill>
            <a:round/>
            <a:headEnd/>
            <a:tailEnd/>
          </a:ln>
          <a:effectLst/>
        </p:spPr>
        <p:txBody>
          <a:bodyPr/>
          <a:lstStyle/>
          <a:p>
            <a:endParaRPr lang="es-ES"/>
          </a:p>
        </p:txBody>
      </p:sp>
      <p:sp>
        <p:nvSpPr>
          <p:cNvPr id="64550" name="Line 38"/>
          <p:cNvSpPr>
            <a:spLocks noChangeShapeType="1"/>
          </p:cNvSpPr>
          <p:nvPr/>
        </p:nvSpPr>
        <p:spPr bwMode="auto">
          <a:xfrm>
            <a:off x="5867400" y="4221163"/>
            <a:ext cx="0" cy="215900"/>
          </a:xfrm>
          <a:prstGeom prst="line">
            <a:avLst/>
          </a:prstGeom>
          <a:noFill/>
          <a:ln w="28575">
            <a:solidFill>
              <a:schemeClr val="tx1"/>
            </a:solidFill>
            <a:round/>
            <a:headEnd/>
            <a:tailEnd/>
          </a:ln>
          <a:effectLst/>
        </p:spPr>
        <p:txBody>
          <a:bodyPr/>
          <a:lstStyle/>
          <a:p>
            <a:endParaRPr lang="es-ES"/>
          </a:p>
        </p:txBody>
      </p:sp>
      <p:sp>
        <p:nvSpPr>
          <p:cNvPr id="64551" name="Line 39"/>
          <p:cNvSpPr>
            <a:spLocks noChangeShapeType="1"/>
          </p:cNvSpPr>
          <p:nvPr/>
        </p:nvSpPr>
        <p:spPr bwMode="auto">
          <a:xfrm>
            <a:off x="5867400" y="5084763"/>
            <a:ext cx="0" cy="217487"/>
          </a:xfrm>
          <a:prstGeom prst="line">
            <a:avLst/>
          </a:prstGeom>
          <a:noFill/>
          <a:ln w="28575">
            <a:solidFill>
              <a:schemeClr val="tx1"/>
            </a:solidFill>
            <a:round/>
            <a:headEnd/>
            <a:tailEnd/>
          </a:ln>
          <a:effectLst/>
        </p:spPr>
        <p:txBody>
          <a:bodyPr/>
          <a:lstStyle/>
          <a:p>
            <a:endParaRPr lang="es-ES"/>
          </a:p>
        </p:txBody>
      </p:sp>
      <p:sp>
        <p:nvSpPr>
          <p:cNvPr id="64552" name="Line 40"/>
          <p:cNvSpPr>
            <a:spLocks noChangeShapeType="1"/>
          </p:cNvSpPr>
          <p:nvPr/>
        </p:nvSpPr>
        <p:spPr bwMode="auto">
          <a:xfrm>
            <a:off x="7956550" y="3213100"/>
            <a:ext cx="0" cy="215900"/>
          </a:xfrm>
          <a:prstGeom prst="line">
            <a:avLst/>
          </a:prstGeom>
          <a:noFill/>
          <a:ln w="28575">
            <a:solidFill>
              <a:schemeClr val="tx1"/>
            </a:solidFill>
            <a:round/>
            <a:headEnd/>
            <a:tailEnd/>
          </a:ln>
          <a:effectLst/>
        </p:spPr>
        <p:txBody>
          <a:bodyPr/>
          <a:lstStyle/>
          <a:p>
            <a:endParaRPr lang="es-ES"/>
          </a:p>
        </p:txBody>
      </p:sp>
      <p:sp>
        <p:nvSpPr>
          <p:cNvPr id="64553" name="Line 41"/>
          <p:cNvSpPr>
            <a:spLocks noChangeShapeType="1"/>
          </p:cNvSpPr>
          <p:nvPr/>
        </p:nvSpPr>
        <p:spPr bwMode="auto">
          <a:xfrm>
            <a:off x="7956550" y="4149725"/>
            <a:ext cx="0" cy="287338"/>
          </a:xfrm>
          <a:prstGeom prst="line">
            <a:avLst/>
          </a:prstGeom>
          <a:noFill/>
          <a:ln w="28575">
            <a:solidFill>
              <a:schemeClr val="tx1"/>
            </a:solidFill>
            <a:round/>
            <a:headEnd/>
            <a:tailEnd/>
          </a:ln>
          <a:effectLst/>
        </p:spPr>
        <p:txBody>
          <a:bodyPr/>
          <a:lstStyle/>
          <a:p>
            <a:endParaRPr lang="es-ES"/>
          </a:p>
        </p:txBody>
      </p:sp>
      <p:sp>
        <p:nvSpPr>
          <p:cNvPr id="64554" name="Line 42"/>
          <p:cNvSpPr>
            <a:spLocks noChangeShapeType="1"/>
          </p:cNvSpPr>
          <p:nvPr/>
        </p:nvSpPr>
        <p:spPr bwMode="auto">
          <a:xfrm>
            <a:off x="7956550" y="5084763"/>
            <a:ext cx="0" cy="215900"/>
          </a:xfrm>
          <a:prstGeom prst="line">
            <a:avLst/>
          </a:prstGeom>
          <a:noFill/>
          <a:ln w="28575">
            <a:solidFill>
              <a:schemeClr val="tx1"/>
            </a:solidFill>
            <a:round/>
            <a:headEnd/>
            <a:tailEnd/>
          </a:ln>
          <a:effectLst/>
        </p:spPr>
        <p:txBody>
          <a:bodyPr/>
          <a:lstStyle/>
          <a:p>
            <a:endParaRPr lang="es-ES"/>
          </a:p>
        </p:txBody>
      </p:sp>
      <p:pic>
        <p:nvPicPr>
          <p:cNvPr id="64556" name="Picture 44" descr="http://www.laparoscopyhospital.com/role_of_hysteroscopic_metroplasty_files/image010.jpg"/>
          <p:cNvPicPr>
            <a:picLocks noChangeAspect="1" noChangeArrowheads="1"/>
          </p:cNvPicPr>
          <p:nvPr/>
        </p:nvPicPr>
        <p:blipFill>
          <a:blip r:embed="rId2" r:link="rId3" cstate="print"/>
          <a:srcRect l="72510" t="66608" r="133" b="1468"/>
          <a:stretch>
            <a:fillRect/>
          </a:stretch>
        </p:blipFill>
        <p:spPr bwMode="auto">
          <a:xfrm>
            <a:off x="1042988" y="5876925"/>
            <a:ext cx="1657350" cy="863600"/>
          </a:xfrm>
          <a:prstGeom prst="rect">
            <a:avLst/>
          </a:prstGeom>
          <a:noFill/>
          <a:ln w="19050">
            <a:solidFill>
              <a:srgbClr val="000000"/>
            </a:solidFill>
            <a:miter lim="800000"/>
            <a:headEnd/>
            <a:tailEnd/>
          </a:ln>
        </p:spPr>
      </p:pic>
      <p:sp>
        <p:nvSpPr>
          <p:cNvPr id="64557" name="Line 45"/>
          <p:cNvSpPr>
            <a:spLocks noChangeShapeType="1"/>
          </p:cNvSpPr>
          <p:nvPr/>
        </p:nvSpPr>
        <p:spPr bwMode="auto">
          <a:xfrm>
            <a:off x="1835150" y="5734050"/>
            <a:ext cx="0" cy="142875"/>
          </a:xfrm>
          <a:prstGeom prst="line">
            <a:avLst/>
          </a:prstGeom>
          <a:noFill/>
          <a:ln w="28575">
            <a:solidFill>
              <a:schemeClr val="tx1"/>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25513"/>
            <a:ext cx="8229600" cy="4389437"/>
          </a:xfrm>
        </p:spPr>
        <p:txBody>
          <a:bodyPr>
            <a:noAutofit/>
          </a:bodyPr>
          <a:lstStyle/>
          <a:p>
            <a:r>
              <a:rPr lang="es-ES" sz="2000" dirty="0" smtClean="0"/>
              <a:t>DESPUES DE LA CIRUGIA TUBARICA RECONSTRUCTIVA.</a:t>
            </a:r>
          </a:p>
          <a:p>
            <a:pPr>
              <a:buNone/>
            </a:pPr>
            <a:r>
              <a:rPr lang="es-ES" sz="2000" dirty="0" smtClean="0"/>
              <a:t>_ SALPINGOLISIS, SALPINGOSTOMIA, RESECCION Y ANASTOMOSIS TUBARICA.</a:t>
            </a:r>
          </a:p>
          <a:p>
            <a:r>
              <a:rPr lang="es-ES" sz="2000" dirty="0" smtClean="0"/>
              <a:t>VALORACION DEL CANCER DE ENDOMETRIO.</a:t>
            </a:r>
          </a:p>
          <a:p>
            <a:pPr>
              <a:buNone/>
            </a:pPr>
            <a:r>
              <a:rPr lang="es-ES" sz="2000" dirty="0" smtClean="0"/>
              <a:t>_ VALORAR UNA HEMORRAGIA POSTMENOPAUSICA (LOCALIZACION Y EXTENSION) CUANDO EL LEGRADO (-). PLANIFICACION RADIOTERAPICA.</a:t>
            </a:r>
          </a:p>
          <a:p>
            <a:pPr>
              <a:buNone/>
            </a:pPr>
            <a:r>
              <a:rPr lang="es-ES" sz="2000" dirty="0" smtClean="0"/>
              <a:t>_ DISEMINACION NEOPLASICA.</a:t>
            </a:r>
          </a:p>
          <a:p>
            <a:r>
              <a:rPr lang="es-ES" sz="2000" dirty="0" smtClean="0"/>
              <a:t>DESPUES DE UN EMBARAZO TUBARICO.</a:t>
            </a:r>
          </a:p>
          <a:p>
            <a:pPr>
              <a:buNone/>
            </a:pPr>
            <a:r>
              <a:rPr lang="es-ES" sz="2000" dirty="0" smtClean="0"/>
              <a:t>_ SALPINGOTOMIA UNILATERAL – ADHERENCIAS – </a:t>
            </a:r>
          </a:p>
          <a:p>
            <a:r>
              <a:rPr lang="es-ES" sz="2000" dirty="0" smtClean="0"/>
              <a:t>DESPUES DE MIOMECTOMIA.</a:t>
            </a:r>
          </a:p>
          <a:p>
            <a:pPr>
              <a:buNone/>
            </a:pPr>
            <a:r>
              <a:rPr lang="es-ES" sz="2000" dirty="0" smtClean="0"/>
              <a:t>_ RESECCION DE INTRAMURALES Y SIBMUCOSOS PROVOCAN DEFORMIDAD Y ADHERENCIAS.</a:t>
            </a:r>
          </a:p>
          <a:p>
            <a:r>
              <a:rPr lang="es-ES" sz="2000" dirty="0" smtClean="0"/>
              <a:t>SINDROME DE ASHERMANN </a:t>
            </a:r>
          </a:p>
          <a:p>
            <a:pPr>
              <a:buNone/>
            </a:pPr>
            <a:r>
              <a:rPr lang="es-ES" sz="2000" dirty="0" smtClean="0"/>
              <a:t>_ ADHERENCIAS </a:t>
            </a:r>
          </a:p>
          <a:p>
            <a:pPr>
              <a:buNone/>
            </a:pPr>
            <a:r>
              <a:rPr lang="es-ES" sz="2000" dirty="0" smtClean="0"/>
              <a:t>_ AMENORREA</a:t>
            </a:r>
          </a:p>
          <a:p>
            <a:pPr>
              <a:buNone/>
            </a:pPr>
            <a:r>
              <a:rPr lang="es-ES" sz="2000" dirty="0" smtClean="0"/>
              <a:t>_ ESTERILIDAD</a:t>
            </a:r>
          </a:p>
          <a:p>
            <a:endParaRPr lang="es-E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917580"/>
            <a:ext cx="8229600" cy="939784"/>
          </a:xfrm>
        </p:spPr>
        <p:txBody>
          <a:bodyPr>
            <a:normAutofit fontScale="90000"/>
          </a:bodyPr>
          <a:lstStyle/>
          <a:p>
            <a:r>
              <a:rPr lang="es-ES" dirty="0" smtClean="0"/>
              <a:t>CONTRAINDICACIONES :</a:t>
            </a:r>
            <a:br>
              <a:rPr lang="es-ES" dirty="0" smtClean="0"/>
            </a:b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r>
              <a:rPr lang="es-ES" dirty="0" smtClean="0"/>
              <a:t>EMBARAZO</a:t>
            </a:r>
          </a:p>
          <a:p>
            <a:r>
              <a:rPr lang="es-ES" dirty="0" smtClean="0"/>
              <a:t>EMBARAZO ECTOPICO</a:t>
            </a:r>
          </a:p>
          <a:p>
            <a:r>
              <a:rPr lang="es-ES" dirty="0" smtClean="0"/>
              <a:t>INFECCION TUBARICA: SALPINGITIS, CERVICITIS, VAGINITIS.</a:t>
            </a:r>
          </a:p>
          <a:p>
            <a:r>
              <a:rPr lang="es-ES" dirty="0" smtClean="0"/>
              <a:t>FASES INMEDIATAS PRE Y POSMESTRUALES.</a:t>
            </a:r>
          </a:p>
          <a:p>
            <a:pPr>
              <a:buNone/>
            </a:pPr>
            <a:r>
              <a:rPr lang="es-ES" dirty="0" smtClean="0"/>
              <a:t>_ LA HIPERTROFIA Y DENUDACION PUEDEN PRODUCIR INTRAVASACION DEL CONTRASTE.</a:t>
            </a:r>
          </a:p>
          <a:p>
            <a:r>
              <a:rPr lang="es-ES" dirty="0" smtClean="0"/>
              <a:t>HIPERSENSIBILIDAD AL MEDIO DE CONTRASTE.</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TECNICA</a:t>
            </a:r>
            <a:endParaRPr lang="es-ES" dirty="0"/>
          </a:p>
        </p:txBody>
      </p:sp>
      <p:sp>
        <p:nvSpPr>
          <p:cNvPr id="3" name="2 Marcador de contenido"/>
          <p:cNvSpPr>
            <a:spLocks noGrp="1"/>
          </p:cNvSpPr>
          <p:nvPr>
            <p:ph idx="1"/>
          </p:nvPr>
        </p:nvSpPr>
        <p:spPr/>
        <p:txBody>
          <a:bodyPr/>
          <a:lstStyle/>
          <a:p>
            <a:pPr algn="just"/>
            <a:r>
              <a:rPr lang="es-ES" dirty="0" smtClean="0"/>
              <a:t>A LA SEMANA DEL CICLO MESTRUAL – SE DILATA EL ITSMO CON FACILIDAD.</a:t>
            </a:r>
          </a:p>
          <a:p>
            <a:pPr algn="just">
              <a:buNone/>
            </a:pPr>
            <a:r>
              <a:rPr lang="es-ES" dirty="0" smtClean="0"/>
              <a:t>PREPARACION :</a:t>
            </a:r>
          </a:p>
          <a:p>
            <a:pPr algn="just">
              <a:buNone/>
            </a:pPr>
            <a:r>
              <a:rPr lang="es-ES" dirty="0" smtClean="0"/>
              <a:t>ANSIOLITICO, </a:t>
            </a:r>
          </a:p>
          <a:p>
            <a:pPr algn="just">
              <a:buNone/>
            </a:pPr>
            <a:r>
              <a:rPr lang="es-ES" dirty="0" smtClean="0"/>
              <a:t>NO MORFINA NI PETIDINA. ESTIMULAN LA CONTRACCION DEL MUSCULO LISO.</a:t>
            </a:r>
          </a:p>
          <a:p>
            <a:pPr algn="just">
              <a:buNone/>
            </a:pPr>
            <a:r>
              <a:rPr lang="es-ES" dirty="0" smtClean="0"/>
              <a:t>PREVIO AL EXAMEN DEBE MICCIONAR. </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802"/>
            <a:ext cx="8229600" cy="1143000"/>
          </a:xfrm>
        </p:spPr>
        <p:txBody>
          <a:bodyPr>
            <a:normAutofit fontScale="90000"/>
          </a:bodyPr>
          <a:lstStyle/>
          <a:p>
            <a:r>
              <a:rPr lang="es-ES" dirty="0" smtClean="0"/>
              <a:t>METODO</a:t>
            </a:r>
            <a:br>
              <a:rPr lang="es-ES" dirty="0" smtClean="0"/>
            </a:br>
            <a:endParaRPr lang="es-ES" dirty="0"/>
          </a:p>
        </p:txBody>
      </p:sp>
      <p:sp>
        <p:nvSpPr>
          <p:cNvPr id="3" name="2 Marcador de contenido"/>
          <p:cNvSpPr>
            <a:spLocks noGrp="1"/>
          </p:cNvSpPr>
          <p:nvPr>
            <p:ph idx="1"/>
          </p:nvPr>
        </p:nvSpPr>
        <p:spPr>
          <a:xfrm>
            <a:off x="457200" y="2214554"/>
            <a:ext cx="8229600" cy="4525963"/>
          </a:xfrm>
        </p:spPr>
        <p:txBody>
          <a:bodyPr>
            <a:normAutofit fontScale="85000" lnSpcReduction="20000"/>
          </a:bodyPr>
          <a:lstStyle/>
          <a:p>
            <a:pPr algn="just"/>
            <a:r>
              <a:rPr lang="es-ES" dirty="0" smtClean="0"/>
              <a:t>RX PRELIMINAR SI SE OBJETIVA UNA RADIOPACIDAD DENSA. EL MEDIO DE CONTRASTE A LA TEMPERATURA DEL CUERPO SE INTRODUCE BAJO CONTROL FLUOROSCOPICO (8 – 12 ml).</a:t>
            </a:r>
          </a:p>
          <a:p>
            <a:pPr algn="just"/>
            <a:r>
              <a:rPr lang="es-ES" dirty="0" smtClean="0"/>
              <a:t>RX DURANTE EL LLENADO ANTES DE QUE LA OPACIFICACION SEA DENSA, PARA EVALUAR DEFECTOS DE REPLECION Y DEFORMIDADES.</a:t>
            </a:r>
          </a:p>
          <a:p>
            <a:pPr algn="just"/>
            <a:r>
              <a:rPr lang="es-ES" dirty="0" smtClean="0"/>
              <a:t>RX DELIMITE TROMPAS Y UTERO.</a:t>
            </a:r>
          </a:p>
          <a:p>
            <a:pPr algn="just"/>
            <a:r>
              <a:rPr lang="es-ES" dirty="0" smtClean="0"/>
              <a:t>RX A LOS 15 – 20 MINUTOS PARA EVIDENCIAR DERRAME PERITONEAL (RX RETARDADA). GLUCAGON – AGENTE EFICAZ PARA ELIMINAR ESPASMO UTERINO Y TUBARICO.</a:t>
            </a:r>
          </a:p>
          <a:p>
            <a:pPr algn="just">
              <a:buNone/>
            </a:pPr>
            <a:r>
              <a:rPr lang="es-ES" dirty="0" smtClean="0"/>
              <a:t>FINALIZA :</a:t>
            </a:r>
          </a:p>
          <a:p>
            <a:pPr algn="just"/>
            <a:r>
              <a:rPr lang="es-ES" dirty="0" smtClean="0"/>
              <a:t>OBJETIVADO LA PERMEABILIDAD O LA OBSTRUCCION TUBARICA. </a:t>
            </a:r>
          </a:p>
          <a:p>
            <a:pPr algn="just"/>
            <a:endParaRPr lang="es-ES" dirty="0" smtClean="0"/>
          </a:p>
          <a:p>
            <a:pPr algn="just"/>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MEDIO DE CONTRASTE</a:t>
            </a:r>
            <a:endParaRPr lang="es-ES" dirty="0"/>
          </a:p>
        </p:txBody>
      </p:sp>
      <p:sp>
        <p:nvSpPr>
          <p:cNvPr id="3" name="2 Marcador de contenido"/>
          <p:cNvSpPr>
            <a:spLocks noGrp="1"/>
          </p:cNvSpPr>
          <p:nvPr>
            <p:ph idx="1"/>
          </p:nvPr>
        </p:nvSpPr>
        <p:spPr/>
        <p:txBody>
          <a:bodyPr/>
          <a:lstStyle/>
          <a:p>
            <a:r>
              <a:rPr lang="es-ES" dirty="0" smtClean="0"/>
              <a:t>IOPAMIDOL</a:t>
            </a:r>
          </a:p>
          <a:p>
            <a:r>
              <a:rPr lang="es-ES" dirty="0" smtClean="0"/>
              <a:t>VARIANTES DE LA TECNICA BASICA.</a:t>
            </a: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TotalTime>
  <Words>677</Words>
  <Application>Microsoft Office PowerPoint</Application>
  <PresentationFormat>Presentación en pantalla (4:3)</PresentationFormat>
  <Paragraphs>105</Paragraphs>
  <Slides>43</Slides>
  <Notes>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Flujo</vt:lpstr>
      <vt:lpstr>HISTEROSALPINGOGRAFIA</vt:lpstr>
      <vt:lpstr>HISTEROSALPINGOGRAFIA</vt:lpstr>
      <vt:lpstr>INDICACIONES</vt:lpstr>
      <vt:lpstr>Diapositiva 4</vt:lpstr>
      <vt:lpstr>Diapositiva 5</vt:lpstr>
      <vt:lpstr>CONTRAINDICACIONES :  </vt:lpstr>
      <vt:lpstr>TECNICA</vt:lpstr>
      <vt:lpstr>METODO </vt:lpstr>
      <vt:lpstr>MEDIO DE CONTRASTE</vt:lpstr>
      <vt:lpstr>COMPLICACIONES</vt:lpstr>
      <vt:lpstr>RELACION CON OTRAS TECNICAS</vt:lpstr>
      <vt:lpstr> </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CLASIFICACIÓN DE LA AFS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HISTEROSALPINGOGRAFIA</dc:title>
  <dc:creator>GRACE</dc:creator>
  <cp:lastModifiedBy>Vinnie Pooh</cp:lastModifiedBy>
  <cp:revision>6</cp:revision>
  <dcterms:created xsi:type="dcterms:W3CDTF">2012-02-04T08:18:59Z</dcterms:created>
  <dcterms:modified xsi:type="dcterms:W3CDTF">2013-05-14T03:59:26Z</dcterms:modified>
</cp:coreProperties>
</file>